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7" r:id="rId4"/>
  </p:sldMasterIdLst>
  <p:notesMasterIdLst>
    <p:notesMasterId r:id="rId14"/>
  </p:notesMasterIdLst>
  <p:handoutMasterIdLst>
    <p:handoutMasterId r:id="rId15"/>
  </p:handoutMasterIdLst>
  <p:sldIdLst>
    <p:sldId id="1866" r:id="rId5"/>
    <p:sldId id="1865" r:id="rId6"/>
    <p:sldId id="290" r:id="rId7"/>
    <p:sldId id="340" r:id="rId8"/>
    <p:sldId id="1867" r:id="rId9"/>
    <p:sldId id="343" r:id="rId10"/>
    <p:sldId id="346" r:id="rId11"/>
    <p:sldId id="342" r:id="rId12"/>
    <p:sldId id="354"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6"/>
            <p14:sldId id="1865"/>
            <p14:sldId id="290"/>
            <p14:sldId id="340"/>
            <p14:sldId id="1867"/>
            <p14:sldId id="343"/>
            <p14:sldId id="346"/>
            <p14:sldId id="342"/>
            <p14:sldId id="354"/>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4641" autoAdjust="0"/>
  </p:normalViewPr>
  <p:slideViewPr>
    <p:cSldViewPr snapToGrid="0">
      <p:cViewPr varScale="1">
        <p:scale>
          <a:sx n="68" d="100"/>
          <a:sy n="68" d="100"/>
        </p:scale>
        <p:origin x="930" y="72"/>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2/5/2021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2</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5E68BF-F949-4200-A94B-5416B99C0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B582FB-8BE3-4119-9656-97950D1F7D3A}"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5123" name="Rectangle 3">
            <a:extLst>
              <a:ext uri="{FF2B5EF4-FFF2-40B4-BE49-F238E27FC236}">
                <a16:creationId xmlns:a16="http://schemas.microsoft.com/office/drawing/2014/main" id="{723DD503-A0BB-4EB1-BDFA-0F7CC1C5390A}"/>
              </a:ext>
            </a:extLst>
          </p:cNvPr>
          <p:cNvSpPr>
            <a:spLocks noGrp="1" noRot="1" noChangeAspect="1" noChangeArrowheads="1" noTextEdit="1"/>
          </p:cNvSpPr>
          <p:nvPr>
            <p:ph type="sldImg"/>
          </p:nvPr>
        </p:nvSpPr>
        <p:spPr>
          <a:ln/>
        </p:spPr>
      </p:sp>
      <p:sp>
        <p:nvSpPr>
          <p:cNvPr id="5124" name="Rectangle 2">
            <a:extLst>
              <a:ext uri="{FF2B5EF4-FFF2-40B4-BE49-F238E27FC236}">
                <a16:creationId xmlns:a16="http://schemas.microsoft.com/office/drawing/2014/main" id="{5ECD2735-158D-46DF-BA59-439D0A7B9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28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B232B5C-3440-476E-8989-5656354CD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9FBC0F-EB73-4F20-8D96-AD8E4E3F7EE0}"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7171" name="Rectangle 3">
            <a:extLst>
              <a:ext uri="{FF2B5EF4-FFF2-40B4-BE49-F238E27FC236}">
                <a16:creationId xmlns:a16="http://schemas.microsoft.com/office/drawing/2014/main" id="{4B4B9873-137C-41AB-8F3D-41B6DC335320}"/>
              </a:ext>
            </a:extLst>
          </p:cNvPr>
          <p:cNvSpPr>
            <a:spLocks noGrp="1" noRot="1" noChangeAspect="1" noChangeArrowheads="1" noTextEdit="1"/>
          </p:cNvSpPr>
          <p:nvPr>
            <p:ph type="sldImg"/>
          </p:nvPr>
        </p:nvSpPr>
        <p:spPr>
          <a:ln/>
        </p:spPr>
      </p:sp>
      <p:sp>
        <p:nvSpPr>
          <p:cNvPr id="7172" name="Rectangle 2">
            <a:extLst>
              <a:ext uri="{FF2B5EF4-FFF2-40B4-BE49-F238E27FC236}">
                <a16:creationId xmlns:a16="http://schemas.microsoft.com/office/drawing/2014/main" id="{F273A041-3239-4C22-836A-1ABAD38D2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3698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F84C0F7-3EC4-40B4-A788-26519EB73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34FA1-FA36-497A-AA80-0A579446FE5D}"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1267" name="Rectangle 3">
            <a:extLst>
              <a:ext uri="{FF2B5EF4-FFF2-40B4-BE49-F238E27FC236}">
                <a16:creationId xmlns:a16="http://schemas.microsoft.com/office/drawing/2014/main" id="{BFC77067-A2FE-469E-8C84-D2EFF8A0411B}"/>
              </a:ext>
            </a:extLst>
          </p:cNvPr>
          <p:cNvSpPr>
            <a:spLocks noGrp="1" noRot="1" noChangeAspect="1" noChangeArrowheads="1" noTextEdit="1"/>
          </p:cNvSpPr>
          <p:nvPr>
            <p:ph type="sldImg"/>
          </p:nvPr>
        </p:nvSpPr>
        <p:spPr>
          <a:ln/>
        </p:spPr>
      </p:sp>
      <p:sp>
        <p:nvSpPr>
          <p:cNvPr id="11268" name="Rectangle 2">
            <a:extLst>
              <a:ext uri="{FF2B5EF4-FFF2-40B4-BE49-F238E27FC236}">
                <a16:creationId xmlns:a16="http://schemas.microsoft.com/office/drawing/2014/main" id="{552D3620-89C4-4BF6-9D36-0F71587FB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8101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A1C199-C70A-4AAC-83A3-693B952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1B3993-CF98-41BC-BAAF-5068CA53B4C2}"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3315" name="Rectangle 3">
            <a:extLst>
              <a:ext uri="{FF2B5EF4-FFF2-40B4-BE49-F238E27FC236}">
                <a16:creationId xmlns:a16="http://schemas.microsoft.com/office/drawing/2014/main" id="{207C9EDC-F1A3-44AF-B2D1-337312E183D4}"/>
              </a:ext>
            </a:extLst>
          </p:cNvPr>
          <p:cNvSpPr>
            <a:spLocks noGrp="1" noRot="1" noChangeAspect="1" noChangeArrowheads="1" noTextEdit="1"/>
          </p:cNvSpPr>
          <p:nvPr>
            <p:ph type="sldImg"/>
          </p:nvPr>
        </p:nvSpPr>
        <p:spPr>
          <a:ln/>
        </p:spPr>
      </p:sp>
      <p:sp>
        <p:nvSpPr>
          <p:cNvPr id="13316" name="Rectangle 2">
            <a:extLst>
              <a:ext uri="{FF2B5EF4-FFF2-40B4-BE49-F238E27FC236}">
                <a16:creationId xmlns:a16="http://schemas.microsoft.com/office/drawing/2014/main" id="{858C44CD-CF46-4354-BAC1-F68DBAF2D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85314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BB9467-FAF5-4367-91AB-764476C66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08BFA9-1B63-42DD-B33E-6AB29290EBF0}"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9219" name="Rectangle 3">
            <a:extLst>
              <a:ext uri="{FF2B5EF4-FFF2-40B4-BE49-F238E27FC236}">
                <a16:creationId xmlns:a16="http://schemas.microsoft.com/office/drawing/2014/main" id="{ADC85563-A389-4ABA-B2F0-E73479A23C6A}"/>
              </a:ext>
            </a:extLst>
          </p:cNvPr>
          <p:cNvSpPr>
            <a:spLocks noGrp="1" noRot="1" noChangeAspect="1" noChangeArrowheads="1" noTextEdit="1"/>
          </p:cNvSpPr>
          <p:nvPr>
            <p:ph type="sldImg"/>
          </p:nvPr>
        </p:nvSpPr>
        <p:spPr>
          <a:ln/>
        </p:spPr>
      </p:sp>
      <p:sp>
        <p:nvSpPr>
          <p:cNvPr id="9220" name="Rectangle 2">
            <a:extLst>
              <a:ext uri="{FF2B5EF4-FFF2-40B4-BE49-F238E27FC236}">
                <a16:creationId xmlns:a16="http://schemas.microsoft.com/office/drawing/2014/main" id="{F99A6911-587E-40B6-A398-7501F8F03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1128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FD08C87-F82F-457B-B28C-8FDFBB8711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5B7D2BB-02F7-4BDD-8BEC-B2DB41A4650A}"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17411" name="Rectangle 3">
            <a:extLst>
              <a:ext uri="{FF2B5EF4-FFF2-40B4-BE49-F238E27FC236}">
                <a16:creationId xmlns:a16="http://schemas.microsoft.com/office/drawing/2014/main" id="{41566E41-1AD1-4011-9D6C-E69CF180D3E9}"/>
              </a:ext>
            </a:extLst>
          </p:cNvPr>
          <p:cNvSpPr>
            <a:spLocks noGrp="1" noRot="1" noChangeAspect="1" noChangeArrowheads="1" noTextEdit="1"/>
          </p:cNvSpPr>
          <p:nvPr>
            <p:ph type="sldImg"/>
          </p:nvPr>
        </p:nvSpPr>
        <p:spPr>
          <a:ln/>
        </p:spPr>
      </p:sp>
      <p:sp>
        <p:nvSpPr>
          <p:cNvPr id="17412" name="Rectangle 2">
            <a:extLst>
              <a:ext uri="{FF2B5EF4-FFF2-40B4-BE49-F238E27FC236}">
                <a16:creationId xmlns:a16="http://schemas.microsoft.com/office/drawing/2014/main" id="{1FBD6222-8485-4251-9C41-55E0F45F8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484019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639E2D27-86DA-418C-85F6-2006E1356AA5}"/>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6504CA7E-B13C-4F55-932A-CEAB59C0A9A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F9DAD946-3863-4F4E-A5A4-056F789BF10A}"/>
              </a:ext>
            </a:extLst>
          </p:cNvPr>
          <p:cNvSpPr>
            <a:spLocks noGrp="1"/>
          </p:cNvSpPr>
          <p:nvPr>
            <p:ph type="sldNum" sz="quarter" idx="12"/>
          </p:nvPr>
        </p:nvSpPr>
        <p:spPr/>
        <p:txBody>
          <a:bodyPr/>
          <a:lstStyle>
            <a:lvl1pPr>
              <a:defRPr/>
            </a:lvl1pPr>
          </a:lstStyle>
          <a:p>
            <a:pPr>
              <a:defRPr/>
            </a:pPr>
            <a:fld id="{D02C2222-9C3A-45D1-82AD-9D8B74D5018E}" type="slidenum">
              <a:rPr lang="en-US" altLang="en-US"/>
              <a:pPr>
                <a:defRPr/>
              </a:pPr>
              <a:t>‹#›</a:t>
            </a:fld>
            <a:endParaRPr lang="en-US" altLang="en-US"/>
          </a:p>
        </p:txBody>
      </p:sp>
    </p:spTree>
    <p:extLst>
      <p:ext uri="{BB962C8B-B14F-4D97-AF65-F5344CB8AC3E}">
        <p14:creationId xmlns:p14="http://schemas.microsoft.com/office/powerpoint/2010/main" val="84234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2/5/2021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 id="2147483731" r:id="rId1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IN_20210205_16_59_44_Pro">
            <a:hlinkClick r:id="" action="ppaction://media"/>
            <a:extLst>
              <a:ext uri="{FF2B5EF4-FFF2-40B4-BE49-F238E27FC236}">
                <a16:creationId xmlns:a16="http://schemas.microsoft.com/office/drawing/2014/main" id="{88EF14DD-DDBA-45E1-B9BE-5468E11418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8440616" cy="4803238"/>
          </a:xfrm>
          <a:prstGeom prst="rect">
            <a:avLst/>
          </a:prstGeom>
        </p:spPr>
      </p:pic>
      <p:sp>
        <p:nvSpPr>
          <p:cNvPr id="16" name="Title 15">
            <a:extLst>
              <a:ext uri="{FF2B5EF4-FFF2-40B4-BE49-F238E27FC236}">
                <a16:creationId xmlns:a16="http://schemas.microsoft.com/office/drawing/2014/main" id="{DCD43E4E-746B-4369-A299-A44732973BE7}"/>
              </a:ext>
            </a:extLst>
          </p:cNvPr>
          <p:cNvSpPr>
            <a:spLocks noGrp="1"/>
          </p:cNvSpPr>
          <p:nvPr>
            <p:ph type="title"/>
          </p:nvPr>
        </p:nvSpPr>
        <p:spPr>
          <a:xfrm>
            <a:off x="762000" y="5076946"/>
            <a:ext cx="6477000" cy="1189038"/>
          </a:xfrm>
        </p:spPr>
        <p:txBody>
          <a:bodyPr/>
          <a:lstStyle/>
          <a:p>
            <a:r>
              <a:rPr lang="en-US" dirty="0"/>
              <a:t>Rosalind Blake</a:t>
            </a:r>
          </a:p>
        </p:txBody>
      </p:sp>
      <p:sp>
        <p:nvSpPr>
          <p:cNvPr id="17" name="Text Placeholder 16">
            <a:extLst>
              <a:ext uri="{FF2B5EF4-FFF2-40B4-BE49-F238E27FC236}">
                <a16:creationId xmlns:a16="http://schemas.microsoft.com/office/drawing/2014/main" id="{AB217AB7-604F-4A73-B579-28F045848B4A}"/>
              </a:ext>
            </a:extLst>
          </p:cNvPr>
          <p:cNvSpPr>
            <a:spLocks noGrp="1"/>
          </p:cNvSpPr>
          <p:nvPr>
            <p:ph type="body" sz="quarter" idx="11"/>
          </p:nvPr>
        </p:nvSpPr>
        <p:spPr>
          <a:xfrm>
            <a:off x="762000" y="5779158"/>
            <a:ext cx="6477000" cy="3648221"/>
          </a:xfrm>
        </p:spPr>
        <p:txBody>
          <a:bodyPr/>
          <a:lstStyle/>
          <a:p>
            <a:r>
              <a:rPr lang="en-US" dirty="0"/>
              <a:t>Instructional Facilitator</a:t>
            </a:r>
          </a:p>
        </p:txBody>
      </p:sp>
    </p:spTree>
    <p:extLst>
      <p:ext uri="{BB962C8B-B14F-4D97-AF65-F5344CB8AC3E}">
        <p14:creationId xmlns:p14="http://schemas.microsoft.com/office/powerpoint/2010/main" val="6407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2509381" y="889348"/>
            <a:ext cx="9682619" cy="4096011"/>
          </a:xfrm>
        </p:spPr>
        <p:txBody>
          <a:bodyPr>
            <a:noAutofit/>
          </a:bodyPr>
          <a:lstStyle/>
          <a:p>
            <a:r>
              <a:rPr lang="en-US" sz="7200" dirty="0">
                <a:solidFill>
                  <a:schemeClr val="accent3"/>
                </a:solidFill>
              </a:rPr>
              <a:t>Black</a:t>
            </a:r>
            <a:r>
              <a:rPr lang="en-US" sz="7200" dirty="0"/>
              <a:t> </a:t>
            </a:r>
            <a:r>
              <a:rPr lang="en-US" sz="7200" dirty="0">
                <a:solidFill>
                  <a:schemeClr val="accent2"/>
                </a:solidFill>
              </a:rPr>
              <a:t>History</a:t>
            </a:r>
            <a:r>
              <a:rPr lang="en-US" sz="7200" dirty="0"/>
              <a:t> </a:t>
            </a:r>
            <a:r>
              <a:rPr lang="en-US" sz="7200" dirty="0">
                <a:solidFill>
                  <a:schemeClr val="accent5"/>
                </a:solidFill>
              </a:rPr>
              <a:t>Month</a:t>
            </a: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r>
              <a:rPr lang="en-US" dirty="0">
                <a:solidFill>
                  <a:schemeClr val="accent3"/>
                </a:solidFill>
              </a:rPr>
              <a:t>Stacey</a:t>
            </a:r>
            <a:r>
              <a:rPr lang="en-US" sz="4800" dirty="0">
                <a:solidFill>
                  <a:schemeClr val="accent5"/>
                </a:solidFill>
              </a:rPr>
              <a:t> </a:t>
            </a:r>
            <a:r>
              <a:rPr lang="en-US" dirty="0">
                <a:solidFill>
                  <a:schemeClr val="accent2"/>
                </a:solidFill>
              </a:rPr>
              <a:t>Yvonne</a:t>
            </a:r>
            <a:r>
              <a:rPr lang="en-US" dirty="0"/>
              <a:t> </a:t>
            </a:r>
            <a:r>
              <a:rPr lang="en-US" dirty="0">
                <a:solidFill>
                  <a:schemeClr val="accent5"/>
                </a:solidFill>
              </a:rPr>
              <a:t>Abrams</a:t>
            </a:r>
            <a:endParaRPr lang="en-US" sz="4800" dirty="0">
              <a:solidFill>
                <a:schemeClr val="accent3"/>
              </a:solidFill>
            </a:endParaRPr>
          </a:p>
        </p:txBody>
      </p:sp>
      <p:pic>
        <p:nvPicPr>
          <p:cNvPr id="2" name="Recorded Sound">
            <a:hlinkClick r:id="" action="ppaction://media"/>
            <a:extLst>
              <a:ext uri="{FF2B5EF4-FFF2-40B4-BE49-F238E27FC236}">
                <a16:creationId xmlns:a16="http://schemas.microsoft.com/office/drawing/2014/main" id="{D7C9561A-E691-4DDC-8F40-CF32E3B554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275C4-D5E0-461A-BBBB-16AF2BDBBE89}"/>
              </a:ext>
            </a:extLst>
          </p:cNvPr>
          <p:cNvPicPr>
            <a:picLocks noChangeAspect="1"/>
          </p:cNvPicPr>
          <p:nvPr/>
        </p:nvPicPr>
        <p:blipFill>
          <a:blip r:embed="rId3"/>
          <a:stretch>
            <a:fillRect/>
          </a:stretch>
        </p:blipFill>
        <p:spPr>
          <a:xfrm>
            <a:off x="6543383" y="606083"/>
            <a:ext cx="4752974" cy="4752974"/>
          </a:xfrm>
          <a:prstGeom prst="rect">
            <a:avLst/>
          </a:prstGeom>
        </p:spPr>
      </p:pic>
      <p:sp>
        <p:nvSpPr>
          <p:cNvPr id="4" name="Rectangle 3">
            <a:extLst>
              <a:ext uri="{FF2B5EF4-FFF2-40B4-BE49-F238E27FC236}">
                <a16:creationId xmlns:a16="http://schemas.microsoft.com/office/drawing/2014/main" id="{C868E51E-E199-4D78-90A5-3B028E3F6E04}"/>
              </a:ext>
            </a:extLst>
          </p:cNvPr>
          <p:cNvSpPr/>
          <p:nvPr/>
        </p:nvSpPr>
        <p:spPr>
          <a:xfrm>
            <a:off x="422030" y="744640"/>
            <a:ext cx="5542671" cy="4154984"/>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Stacey</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Yvonne </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Abrams</a:t>
            </a:r>
            <a:endPar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2152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F6F2D560-3661-4106-A550-121E1F8C4C06}"/>
              </a:ext>
            </a:extLst>
          </p:cNvPr>
          <p:cNvSpPr txBox="1">
            <a:spLocks noChangeArrowheads="1"/>
          </p:cNvSpPr>
          <p:nvPr/>
        </p:nvSpPr>
        <p:spPr bwMode="auto">
          <a:xfrm>
            <a:off x="3896751" y="4997089"/>
            <a:ext cx="80421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dirty="0"/>
              <a:t>Politician, lawyer, author, activist and Nobel Prize nominee Stacey Abrams served in the Georgia House of Representatives from 2006-2017.</a:t>
            </a:r>
            <a:endParaRPr lang="en-GB" altLang="en-US" sz="2800" dirty="0"/>
          </a:p>
        </p:txBody>
      </p:sp>
      <p:pic>
        <p:nvPicPr>
          <p:cNvPr id="4" name="Picture 3">
            <a:extLst>
              <a:ext uri="{FF2B5EF4-FFF2-40B4-BE49-F238E27FC236}">
                <a16:creationId xmlns:a16="http://schemas.microsoft.com/office/drawing/2014/main" id="{2A4F44A4-D550-46F3-A697-A894EFB287E8}"/>
              </a:ext>
            </a:extLst>
          </p:cNvPr>
          <p:cNvPicPr>
            <a:picLocks noChangeAspect="1"/>
          </p:cNvPicPr>
          <p:nvPr/>
        </p:nvPicPr>
        <p:blipFill>
          <a:blip r:embed="rId3"/>
          <a:stretch>
            <a:fillRect/>
          </a:stretch>
        </p:blipFill>
        <p:spPr>
          <a:xfrm>
            <a:off x="4133260" y="239797"/>
            <a:ext cx="7627335" cy="4293059"/>
          </a:xfrm>
          <a:prstGeom prst="rect">
            <a:avLst/>
          </a:prstGeom>
        </p:spPr>
      </p:pic>
    </p:spTree>
    <p:extLst>
      <p:ext uri="{BB962C8B-B14F-4D97-AF65-F5344CB8AC3E}">
        <p14:creationId xmlns:p14="http://schemas.microsoft.com/office/powerpoint/2010/main" val="17529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0B166-1104-4D2D-9181-AEE4EE25B3C4}"/>
              </a:ext>
            </a:extLst>
          </p:cNvPr>
          <p:cNvSpPr>
            <a:spLocks noGrp="1"/>
          </p:cNvSpPr>
          <p:nvPr>
            <p:ph type="body" sz="quarter" idx="12"/>
          </p:nvPr>
        </p:nvSpPr>
        <p:spPr>
          <a:xfrm>
            <a:off x="956603" y="5176911"/>
            <a:ext cx="10396025" cy="1075006"/>
          </a:xfrm>
        </p:spPr>
        <p:txBody>
          <a:bodyPr>
            <a:noAutofit/>
          </a:bodyPr>
          <a:lstStyle/>
          <a:p>
            <a:r>
              <a:rPr lang="en-US" sz="2800" dirty="0"/>
              <a:t>Abrams received degrees from Spelman College (Atlanta’s historically Black women’s college), the LBJ School of Public Affairs at the University of Texas and Yale Law School.</a:t>
            </a:r>
          </a:p>
        </p:txBody>
      </p:sp>
      <p:pic>
        <p:nvPicPr>
          <p:cNvPr id="6" name="Picture 5">
            <a:extLst>
              <a:ext uri="{FF2B5EF4-FFF2-40B4-BE49-F238E27FC236}">
                <a16:creationId xmlns:a16="http://schemas.microsoft.com/office/drawing/2014/main" id="{588A8DE2-3545-41CC-A50A-DBA8BF76CB27}"/>
              </a:ext>
            </a:extLst>
          </p:cNvPr>
          <p:cNvPicPr>
            <a:picLocks noChangeAspect="1"/>
          </p:cNvPicPr>
          <p:nvPr/>
        </p:nvPicPr>
        <p:blipFill>
          <a:blip r:embed="rId2"/>
          <a:stretch>
            <a:fillRect/>
          </a:stretch>
        </p:blipFill>
        <p:spPr>
          <a:xfrm>
            <a:off x="3890889" y="606083"/>
            <a:ext cx="4410222" cy="4410222"/>
          </a:xfrm>
          <a:prstGeom prst="rect">
            <a:avLst/>
          </a:prstGeom>
        </p:spPr>
      </p:pic>
    </p:spTree>
    <p:extLst>
      <p:ext uri="{BB962C8B-B14F-4D97-AF65-F5344CB8AC3E}">
        <p14:creationId xmlns:p14="http://schemas.microsoft.com/office/powerpoint/2010/main" val="23718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9DA7816F-A7B4-4FAD-9286-04592137834E}"/>
              </a:ext>
            </a:extLst>
          </p:cNvPr>
          <p:cNvSpPr txBox="1">
            <a:spLocks noChangeArrowheads="1"/>
          </p:cNvSpPr>
          <p:nvPr/>
        </p:nvSpPr>
        <p:spPr bwMode="auto">
          <a:xfrm>
            <a:off x="3784210" y="4722896"/>
            <a:ext cx="840779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3200" dirty="0"/>
              <a:t>Stacey Abrams became the first woman to lead either party in the Georgia General Assembly in 2010, occupying the role for her last seven years in office.</a:t>
            </a:r>
            <a:endParaRPr lang="en-GB" altLang="en-US" sz="3200" dirty="0"/>
          </a:p>
        </p:txBody>
      </p:sp>
      <p:pic>
        <p:nvPicPr>
          <p:cNvPr id="2" name="Picture 1">
            <a:extLst>
              <a:ext uri="{FF2B5EF4-FFF2-40B4-BE49-F238E27FC236}">
                <a16:creationId xmlns:a16="http://schemas.microsoft.com/office/drawing/2014/main" id="{30976E09-C78E-4DB0-A069-AB73CBAE37D9}"/>
              </a:ext>
            </a:extLst>
          </p:cNvPr>
          <p:cNvPicPr>
            <a:picLocks noChangeAspect="1"/>
          </p:cNvPicPr>
          <p:nvPr/>
        </p:nvPicPr>
        <p:blipFill>
          <a:blip r:embed="rId3"/>
          <a:stretch>
            <a:fillRect/>
          </a:stretch>
        </p:blipFill>
        <p:spPr>
          <a:xfrm>
            <a:off x="5274212" y="349672"/>
            <a:ext cx="5206219" cy="4373224"/>
          </a:xfrm>
          <a:prstGeom prst="rect">
            <a:avLst/>
          </a:prstGeom>
        </p:spPr>
      </p:pic>
    </p:spTree>
    <p:extLst>
      <p:ext uri="{BB962C8B-B14F-4D97-AF65-F5344CB8AC3E}">
        <p14:creationId xmlns:p14="http://schemas.microsoft.com/office/powerpoint/2010/main" val="19745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63737EA9-8CB3-4BE6-98AC-60ADF4280788}"/>
              </a:ext>
            </a:extLst>
          </p:cNvPr>
          <p:cNvSpPr txBox="1">
            <a:spLocks noChangeArrowheads="1"/>
          </p:cNvSpPr>
          <p:nvPr/>
        </p:nvSpPr>
        <p:spPr bwMode="auto">
          <a:xfrm>
            <a:off x="87682" y="4780468"/>
            <a:ext cx="12104318" cy="1938992"/>
          </a:xfrm>
          <a:prstGeom prst="rect">
            <a:avLst/>
          </a:prstGeom>
          <a:noFill/>
          <a:ln w="9525">
            <a:noFill/>
            <a:miter lim="800000"/>
            <a:headEnd/>
            <a:tailEnd/>
          </a:ln>
        </p:spPr>
        <p:txBody>
          <a:bodyPr wrap="square">
            <a:spAutoFit/>
          </a:bodyPr>
          <a:lstStyle/>
          <a:p>
            <a:pPr>
              <a:defRPr/>
            </a:pPr>
            <a:r>
              <a:rPr lang="en-US" sz="2400" dirty="0"/>
              <a:t>Following an unsuccessful run for Georgia governor in 2018 (where she  won more votes than any other Democrat in the state's history), Abrams founded Fair Fight to help end voter suppression. Fair Fight is an organization that helped register at least 800,000 new voters in Georgia ahead of the 2020 general election. </a:t>
            </a:r>
            <a:endParaRPr lang="en-GB" altLang="en-US" sz="2400" dirty="0"/>
          </a:p>
          <a:p>
            <a:pPr>
              <a:defRPr/>
            </a:pPr>
            <a:endParaRPr lang="en-GB" sz="2400" dirty="0"/>
          </a:p>
        </p:txBody>
      </p:sp>
      <p:pic>
        <p:nvPicPr>
          <p:cNvPr id="2" name="Picture 1">
            <a:extLst>
              <a:ext uri="{FF2B5EF4-FFF2-40B4-BE49-F238E27FC236}">
                <a16:creationId xmlns:a16="http://schemas.microsoft.com/office/drawing/2014/main" id="{94F73F8C-67D7-4F26-8E13-EF784CE10F6B}"/>
              </a:ext>
            </a:extLst>
          </p:cNvPr>
          <p:cNvPicPr>
            <a:picLocks noChangeAspect="1"/>
          </p:cNvPicPr>
          <p:nvPr/>
        </p:nvPicPr>
        <p:blipFill>
          <a:blip r:embed="rId3"/>
          <a:stretch>
            <a:fillRect/>
          </a:stretch>
        </p:blipFill>
        <p:spPr>
          <a:xfrm>
            <a:off x="2011680" y="547684"/>
            <a:ext cx="7526215" cy="4232784"/>
          </a:xfrm>
          <a:prstGeom prst="rect">
            <a:avLst/>
          </a:prstGeom>
        </p:spPr>
      </p:pic>
    </p:spTree>
    <p:extLst>
      <p:ext uri="{BB962C8B-B14F-4D97-AF65-F5344CB8AC3E}">
        <p14:creationId xmlns:p14="http://schemas.microsoft.com/office/powerpoint/2010/main" val="1904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FAF-EC8B-4C62-B276-88E0D1345C2B}"/>
              </a:ext>
            </a:extLst>
          </p:cNvPr>
          <p:cNvSpPr/>
          <p:nvPr/>
        </p:nvSpPr>
        <p:spPr>
          <a:xfrm>
            <a:off x="4098350" y="1446535"/>
            <a:ext cx="3995300" cy="3046988"/>
          </a:xfrm>
          <a:prstGeom prst="rect">
            <a:avLst/>
          </a:prstGeom>
        </p:spPr>
        <p:txBody>
          <a:bodyPr wrap="square">
            <a:spAutoFit/>
          </a:bodyPr>
          <a:lstStyle/>
          <a:p>
            <a:r>
              <a:rPr lang="en-US" sz="2400" dirty="0"/>
              <a:t>In addition to her political career, she’s also a New York Times best selling author. She has published many books including eight romantic suspense novels under the pen name Selena Montgomery.</a:t>
            </a:r>
            <a:endParaRPr lang="en-GB" altLang="en-US" sz="2400" dirty="0"/>
          </a:p>
        </p:txBody>
      </p:sp>
      <p:pic>
        <p:nvPicPr>
          <p:cNvPr id="6" name="Picture 5">
            <a:extLst>
              <a:ext uri="{FF2B5EF4-FFF2-40B4-BE49-F238E27FC236}">
                <a16:creationId xmlns:a16="http://schemas.microsoft.com/office/drawing/2014/main" id="{18B94C79-992E-41AC-989E-48D8BCCAA496}"/>
              </a:ext>
            </a:extLst>
          </p:cNvPr>
          <p:cNvPicPr>
            <a:picLocks noChangeAspect="1"/>
          </p:cNvPicPr>
          <p:nvPr/>
        </p:nvPicPr>
        <p:blipFill>
          <a:blip r:embed="rId3"/>
          <a:stretch>
            <a:fillRect/>
          </a:stretch>
        </p:blipFill>
        <p:spPr>
          <a:xfrm>
            <a:off x="378416" y="209245"/>
            <a:ext cx="3598501" cy="5521569"/>
          </a:xfrm>
          <a:prstGeom prst="rect">
            <a:avLst/>
          </a:prstGeom>
        </p:spPr>
      </p:pic>
      <p:pic>
        <p:nvPicPr>
          <p:cNvPr id="7" name="Picture 6">
            <a:extLst>
              <a:ext uri="{FF2B5EF4-FFF2-40B4-BE49-F238E27FC236}">
                <a16:creationId xmlns:a16="http://schemas.microsoft.com/office/drawing/2014/main" id="{21388909-CCBB-492A-9ACE-0C45485C09FB}"/>
              </a:ext>
            </a:extLst>
          </p:cNvPr>
          <p:cNvPicPr>
            <a:picLocks noChangeAspect="1"/>
          </p:cNvPicPr>
          <p:nvPr/>
        </p:nvPicPr>
        <p:blipFill>
          <a:blip r:embed="rId4"/>
          <a:stretch>
            <a:fillRect/>
          </a:stretch>
        </p:blipFill>
        <p:spPr>
          <a:xfrm>
            <a:off x="8359990" y="209246"/>
            <a:ext cx="3677364" cy="5521568"/>
          </a:xfrm>
          <a:prstGeom prst="rect">
            <a:avLst/>
          </a:prstGeom>
        </p:spPr>
      </p:pic>
    </p:spTree>
    <p:extLst>
      <p:ext uri="{BB962C8B-B14F-4D97-AF65-F5344CB8AC3E}">
        <p14:creationId xmlns:p14="http://schemas.microsoft.com/office/powerpoint/2010/main" val="282990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75D5EA7-A537-4307-8F25-2CD0D080E4C3}"/>
              </a:ext>
            </a:extLst>
          </p:cNvPr>
          <p:cNvPicPr>
            <a:picLocks noChangeAspect="1"/>
          </p:cNvPicPr>
          <p:nvPr/>
        </p:nvPicPr>
        <p:blipFill rotWithShape="1">
          <a:blip r:embed="rId3"/>
          <a:srcRect l="21253" r="13067" b="2"/>
          <a:stretch/>
        </p:blipFill>
        <p:spPr>
          <a:xfrm>
            <a:off x="191086" y="171715"/>
            <a:ext cx="5813197" cy="6129087"/>
          </a:xfrm>
          <a:prstGeom prst="rect">
            <a:avLst/>
          </a:prstGeom>
        </p:spPr>
      </p:pic>
      <p:pic>
        <p:nvPicPr>
          <p:cNvPr id="3" name="Picture 2">
            <a:extLst>
              <a:ext uri="{FF2B5EF4-FFF2-40B4-BE49-F238E27FC236}">
                <a16:creationId xmlns:a16="http://schemas.microsoft.com/office/drawing/2014/main" id="{CE9B5154-A03A-47B8-8094-C6A48DA3B3E0}"/>
              </a:ext>
            </a:extLst>
          </p:cNvPr>
          <p:cNvPicPr>
            <a:picLocks noChangeAspect="1"/>
          </p:cNvPicPr>
          <p:nvPr/>
        </p:nvPicPr>
        <p:blipFill rotWithShape="1">
          <a:blip r:embed="rId4"/>
          <a:srcRect t="8401" b="7856"/>
          <a:stretch/>
        </p:blipFill>
        <p:spPr>
          <a:xfrm>
            <a:off x="6196929" y="171716"/>
            <a:ext cx="5803986" cy="3171422"/>
          </a:xfrm>
          <a:prstGeom prst="rect">
            <a:avLst/>
          </a:prstGeom>
        </p:spPr>
      </p:pic>
      <p:pic>
        <p:nvPicPr>
          <p:cNvPr id="4" name="Picture 3">
            <a:extLst>
              <a:ext uri="{FF2B5EF4-FFF2-40B4-BE49-F238E27FC236}">
                <a16:creationId xmlns:a16="http://schemas.microsoft.com/office/drawing/2014/main" id="{F51DCB25-F25C-4CFE-A14C-7B06595CB1F0}"/>
              </a:ext>
            </a:extLst>
          </p:cNvPr>
          <p:cNvPicPr>
            <a:picLocks noChangeAspect="1"/>
          </p:cNvPicPr>
          <p:nvPr/>
        </p:nvPicPr>
        <p:blipFill rotWithShape="1">
          <a:blip r:embed="rId5"/>
          <a:srcRect l="5893" r="6355" b="1"/>
          <a:stretch/>
        </p:blipFill>
        <p:spPr>
          <a:xfrm>
            <a:off x="6196929" y="3514856"/>
            <a:ext cx="5786386" cy="2785950"/>
          </a:xfrm>
          <a:prstGeom prst="rect">
            <a:avLst/>
          </a:prstGeom>
        </p:spPr>
      </p:pic>
    </p:spTree>
    <p:extLst>
      <p:ext uri="{BB962C8B-B14F-4D97-AF65-F5344CB8AC3E}">
        <p14:creationId xmlns:p14="http://schemas.microsoft.com/office/powerpoint/2010/main" val="4009688335"/>
      </p:ext>
    </p:extLst>
  </p:cSld>
  <p:clrMapOvr>
    <a:masterClrMapping/>
  </p:clrMapOvr>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1922B-A620-4874-B6A7-81D29E2D0214}">
  <ds:schemaRefs>
    <ds:schemaRef ds:uri="16c05727-aa75-4e4a-9b5f-8a80a1165891"/>
    <ds:schemaRef ds:uri="http://purl.org/dc/dcmitype/"/>
    <ds:schemaRef ds:uri="http://schemas.microsoft.com/office/2006/documentManagement/types"/>
    <ds:schemaRef ds:uri="http://purl.org/dc/elements/1.1/"/>
    <ds:schemaRef ds:uri="http://schemas.microsoft.com/sharepoint/v3"/>
    <ds:schemaRef ds:uri="http://schemas.microsoft.com/office/infopath/2007/PartnerControls"/>
    <ds:schemaRef ds:uri="http://schemas.openxmlformats.org/package/2006/metadata/core-properties"/>
    <ds:schemaRef ds:uri="http://purl.org/dc/terms/"/>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91CA3B8-CF48-4115-BAF3-126466752ED7}">
  <ds:schemaRefs>
    <ds:schemaRef ds:uri="http://schemas.microsoft.com/sharepoint/v3/contenttype/forms"/>
  </ds:schemaRefs>
</ds:datastoreItem>
</file>

<file path=customXml/itemProps3.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tf10103076_win32</Template>
  <TotalTime>0</TotalTime>
  <Words>188</Words>
  <Application>Microsoft Office PowerPoint</Application>
  <PresentationFormat>Widescreen</PresentationFormat>
  <Paragraphs>18</Paragraphs>
  <Slides>9</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Segoe UI</vt:lpstr>
      <vt:lpstr>Tahoma</vt:lpstr>
      <vt:lpstr>Times New Roman</vt:lpstr>
      <vt:lpstr>2_Office Theme</vt:lpstr>
      <vt:lpstr>Rosalind Blake</vt:lpstr>
      <vt:lpstr>Black History Month    Stacey Yvonne Abrams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2021-02-05T20:35:44Z</dcterms:created>
  <dcterms:modified xsi:type="dcterms:W3CDTF">2021-02-05T23:03:39Z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